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9" r:id="rId2"/>
    <p:sldId id="261" r:id="rId3"/>
    <p:sldId id="262" r:id="rId4"/>
    <p:sldId id="263" r:id="rId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6791"/>
  </p:normalViewPr>
  <p:slideViewPr>
    <p:cSldViewPr snapToGrid="0" snapToObjects="1">
      <p:cViewPr varScale="1">
        <p:scale>
          <a:sx n="87" d="100"/>
          <a:sy n="87" d="100"/>
        </p:scale>
        <p:origin x="153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809738-9754-244D-B51F-8D6E8D036C8D}" type="datetimeFigureOut">
              <a:rPr kumimoji="1" lang="zh-CN" altLang="en-US" smtClean="0"/>
              <a:t>2024/2/20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85E6C9-F603-ED45-81F0-AFA3B7DF745A}" type="slidenum">
              <a:rPr kumimoji="1" lang="zh-CN" altLang="en-US" smtClean="0"/>
              <a:t>‹#›</a:t>
            </a:fld>
            <a:endParaRPr kumimoji="1" lang="zh-CN" altLang="en-US"/>
          </a:p>
        </p:txBody>
      </p:sp>
    </p:spTree>
    <p:extLst>
      <p:ext uri="{BB962C8B-B14F-4D97-AF65-F5344CB8AC3E}">
        <p14:creationId xmlns:p14="http://schemas.microsoft.com/office/powerpoint/2010/main" val="10804703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Led</a:t>
            </a:r>
            <a:r>
              <a:rPr kumimoji="1" lang="zh-CN" altLang="en-US" dirty="0"/>
              <a:t>显示熟度 自动亮起</a:t>
            </a:r>
            <a:endParaRPr kumimoji="1" lang="en-US" altLang="zh-CN" dirty="0"/>
          </a:p>
          <a:p>
            <a:r>
              <a:rPr kumimoji="1" lang="en-US" altLang="zh-CN" dirty="0"/>
              <a:t>Needle</a:t>
            </a:r>
            <a:r>
              <a:rPr kumimoji="1" lang="zh-CN" altLang="en-US" dirty="0"/>
              <a:t>显示倒计时 </a:t>
            </a:r>
            <a:r>
              <a:rPr kumimoji="1" lang="en-US" altLang="zh-CN" dirty="0"/>
              <a:t>315</a:t>
            </a:r>
            <a:r>
              <a:rPr kumimoji="1" lang="zh-CN" altLang="en-US" dirty="0"/>
              <a:t>度 重新划分区域</a:t>
            </a:r>
            <a:endParaRPr kumimoji="1" lang="en-US" altLang="zh-CN" dirty="0"/>
          </a:p>
          <a:p>
            <a:r>
              <a:rPr kumimoji="1" lang="zh-CN" altLang="en-US" dirty="0"/>
              <a:t>根据现在的温度预估成熟的时间，用算法，显示在仪表盘上，预估到每一个不同状态的时间</a:t>
            </a:r>
            <a:endParaRPr kumimoji="1" lang="en-US" altLang="zh-CN" dirty="0"/>
          </a:p>
          <a:p>
            <a:endParaRPr kumimoji="1" lang="en-US" altLang="zh-CN" dirty="0"/>
          </a:p>
          <a:p>
            <a:r>
              <a:rPr kumimoji="1" lang="en-US" altLang="zh-CN" dirty="0"/>
              <a:t>Button</a:t>
            </a:r>
            <a:r>
              <a:rPr kumimoji="1" lang="zh-CN" altLang="en-US" dirty="0"/>
              <a:t> 改成用来</a:t>
            </a:r>
            <a:r>
              <a:rPr kumimoji="1" lang="en-US" altLang="zh-CN" dirty="0"/>
              <a:t>reset/turn</a:t>
            </a:r>
            <a:r>
              <a:rPr kumimoji="1" lang="zh-CN" altLang="en-US" dirty="0"/>
              <a:t> </a:t>
            </a:r>
            <a:r>
              <a:rPr kumimoji="1" lang="en-US" altLang="zh-CN" dirty="0" err="1"/>
              <a:t>on&amp;off</a:t>
            </a:r>
            <a:endParaRPr kumimoji="1" lang="en-US" altLang="zh-CN" dirty="0"/>
          </a:p>
          <a:p>
            <a:r>
              <a:rPr lang="en" altLang="zh-CN" b="0" i="0" dirty="0">
                <a:solidFill>
                  <a:srgbClr val="2D3B45"/>
                </a:solidFill>
                <a:effectLst/>
                <a:latin typeface="Lato Extended"/>
              </a:rPr>
              <a:t>I will add a timer function, using the current temperature and algorithm to predict the amount of time it needs to reach each doneness and show by the stepper-motor-driven gauge needle. Also, the needle angle range is 315 degrees, instead of 360 degrees, so I need to reassign the zones. Finally, I will change the function of the button from turning on and off the LED to turning on and off the whole sensing device.</a:t>
            </a:r>
            <a:endParaRPr kumimoji="1" lang="en-US" altLang="zh-CN" dirty="0"/>
          </a:p>
          <a:p>
            <a:endParaRPr kumimoji="1" lang="zh-CN" altLang="en-US" dirty="0"/>
          </a:p>
        </p:txBody>
      </p:sp>
      <p:sp>
        <p:nvSpPr>
          <p:cNvPr id="4" name="灯片编号占位符 3"/>
          <p:cNvSpPr>
            <a:spLocks noGrp="1"/>
          </p:cNvSpPr>
          <p:nvPr>
            <p:ph type="sldNum" sz="quarter" idx="5"/>
          </p:nvPr>
        </p:nvSpPr>
        <p:spPr/>
        <p:txBody>
          <a:bodyPr/>
          <a:lstStyle/>
          <a:p>
            <a:fld id="{0385E6C9-F603-ED45-81F0-AFA3B7DF745A}" type="slidenum">
              <a:rPr kumimoji="1" lang="zh-CN" altLang="en-US" smtClean="0"/>
              <a:t>1</a:t>
            </a:fld>
            <a:endParaRPr kumimoji="1" lang="zh-CN" altLang="en-US"/>
          </a:p>
        </p:txBody>
      </p:sp>
    </p:spTree>
    <p:extLst>
      <p:ext uri="{BB962C8B-B14F-4D97-AF65-F5344CB8AC3E}">
        <p14:creationId xmlns:p14="http://schemas.microsoft.com/office/powerpoint/2010/main" val="919525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F3EEFA-3638-8848-934C-18F57D2A1F34}"/>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FE1FDE9C-3688-784C-8439-C9235D1790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DD5B49E4-256B-B64F-A4F2-DA3700E49760}"/>
              </a:ext>
            </a:extLst>
          </p:cNvPr>
          <p:cNvSpPr>
            <a:spLocks noGrp="1"/>
          </p:cNvSpPr>
          <p:nvPr>
            <p:ph type="dt" sz="half" idx="10"/>
          </p:nvPr>
        </p:nvSpPr>
        <p:spPr/>
        <p:txBody>
          <a:bodyPr/>
          <a:lstStyle/>
          <a:p>
            <a:fld id="{CDBDA6F5-AAD0-524A-81B3-BA980E1F4C89}"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E32FB481-462C-FF40-A948-867DD017FA6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E4DFBCB-53F2-DA47-96D3-4F450A3A5CF2}"/>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466243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FB2F42-2F44-1D42-927E-3385AC95950B}"/>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6B8036A-F9C4-7E4F-B6C2-A6AB4BC02F4F}"/>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59C8362-51E5-1546-B970-5583D712949D}"/>
              </a:ext>
            </a:extLst>
          </p:cNvPr>
          <p:cNvSpPr>
            <a:spLocks noGrp="1"/>
          </p:cNvSpPr>
          <p:nvPr>
            <p:ph type="dt" sz="half" idx="10"/>
          </p:nvPr>
        </p:nvSpPr>
        <p:spPr/>
        <p:txBody>
          <a:bodyPr/>
          <a:lstStyle/>
          <a:p>
            <a:fld id="{5ACCE6D2-36E2-F94C-AAD9-56BD8A291DE8}"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2A6B9A59-FF3E-0C49-8E93-CF22B39167F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07F9DE0-DB2A-EF47-ADEC-FC23FD3A1B76}"/>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4042326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BE6A36A-838B-8A42-B80D-0CBC13840BD4}"/>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356D93B-0F21-1744-A479-5019C8C70F72}"/>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7C5F56B-B140-6942-950B-11CA50D74D3C}"/>
              </a:ext>
            </a:extLst>
          </p:cNvPr>
          <p:cNvSpPr>
            <a:spLocks noGrp="1"/>
          </p:cNvSpPr>
          <p:nvPr>
            <p:ph type="dt" sz="half" idx="10"/>
          </p:nvPr>
        </p:nvSpPr>
        <p:spPr/>
        <p:txBody>
          <a:bodyPr/>
          <a:lstStyle/>
          <a:p>
            <a:fld id="{7430D7D3-ADA0-584D-A99E-E4B9F278DD5F}"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5E9A03D9-334B-F142-B28B-E7EBEA5B7A3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CDAF473-6092-E143-B1B7-B08161C47EE0}"/>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430841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0BB22E-C18E-8844-85A4-E7262D8FE72A}"/>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309BD73-711B-7244-B6C9-5EBEF265DE70}"/>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CB2E9CB9-3293-7B43-9D38-FFEC08EDD456}"/>
              </a:ext>
            </a:extLst>
          </p:cNvPr>
          <p:cNvSpPr>
            <a:spLocks noGrp="1"/>
          </p:cNvSpPr>
          <p:nvPr>
            <p:ph type="dt" sz="half" idx="10"/>
          </p:nvPr>
        </p:nvSpPr>
        <p:spPr/>
        <p:txBody>
          <a:bodyPr/>
          <a:lstStyle/>
          <a:p>
            <a:fld id="{BCB8026A-664D-7747-ADE3-1FF9DD63FD88}"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E1DBB5A7-B9A2-1148-8054-ADBE61F0662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0439F94D-EDCE-6845-AD8A-B9A1FD3E52A8}"/>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1258404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64F1936-46F5-BC40-8C17-B5BC1F4D290C}"/>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404E5247-3D86-3D49-8AAD-705B9DCDC7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ABCACBE0-6550-924A-87D1-B5D7476F80BA}"/>
              </a:ext>
            </a:extLst>
          </p:cNvPr>
          <p:cNvSpPr>
            <a:spLocks noGrp="1"/>
          </p:cNvSpPr>
          <p:nvPr>
            <p:ph type="dt" sz="half" idx="10"/>
          </p:nvPr>
        </p:nvSpPr>
        <p:spPr/>
        <p:txBody>
          <a:bodyPr/>
          <a:lstStyle/>
          <a:p>
            <a:fld id="{92AB39BA-C3C6-8E4D-AAF7-DB389172135B}"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03F2110D-B77B-A741-8B82-6B711E7915A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E016D1A-4EEF-E746-93E9-92E93D6A4522}"/>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335340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7A4BBC-C15B-A343-B19A-D6E252D154C2}"/>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376F54F-0713-5048-B39F-B29866F57CDC}"/>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982BF324-8F8E-0344-AC16-DE7BB7D8D45F}"/>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7BF21A03-7C90-F047-B489-68107C677388}"/>
              </a:ext>
            </a:extLst>
          </p:cNvPr>
          <p:cNvSpPr>
            <a:spLocks noGrp="1"/>
          </p:cNvSpPr>
          <p:nvPr>
            <p:ph type="dt" sz="half" idx="10"/>
          </p:nvPr>
        </p:nvSpPr>
        <p:spPr/>
        <p:txBody>
          <a:bodyPr/>
          <a:lstStyle/>
          <a:p>
            <a:fld id="{A27B9B0D-4C7C-324E-AFB1-A23482112114}" type="datetime1">
              <a:rPr kumimoji="1" lang="zh-CN" altLang="en-US" smtClean="0"/>
              <a:t>2024/2/20</a:t>
            </a:fld>
            <a:endParaRPr kumimoji="1" lang="zh-CN" altLang="en-US"/>
          </a:p>
        </p:txBody>
      </p:sp>
      <p:sp>
        <p:nvSpPr>
          <p:cNvPr id="6" name="页脚占位符 5">
            <a:extLst>
              <a:ext uri="{FF2B5EF4-FFF2-40B4-BE49-F238E27FC236}">
                <a16:creationId xmlns:a16="http://schemas.microsoft.com/office/drawing/2014/main" id="{03BF52E8-7261-B44E-B238-883BAEE16A43}"/>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243F8EC8-398E-D94B-8A26-243A7993C9D4}"/>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2187126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8DA81B-AD70-DC49-B672-24A081413BD2}"/>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173B446-2DC1-F24E-89F9-789CBFB840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C6C18644-E7CC-7E46-ACB0-21C4DC0D6259}"/>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9D5BA9A7-17F3-A544-B395-FBBC1EC1E3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352ED9ED-6006-6740-8579-BD05B254B3F4}"/>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00C46B55-33B2-734E-AF77-43B34D2BD28D}"/>
              </a:ext>
            </a:extLst>
          </p:cNvPr>
          <p:cNvSpPr>
            <a:spLocks noGrp="1"/>
          </p:cNvSpPr>
          <p:nvPr>
            <p:ph type="dt" sz="half" idx="10"/>
          </p:nvPr>
        </p:nvSpPr>
        <p:spPr/>
        <p:txBody>
          <a:bodyPr/>
          <a:lstStyle/>
          <a:p>
            <a:fld id="{BEF951E0-F8BF-8F47-A3F1-7EE6D9C83B16}" type="datetime1">
              <a:rPr kumimoji="1" lang="zh-CN" altLang="en-US" smtClean="0"/>
              <a:t>2024/2/20</a:t>
            </a:fld>
            <a:endParaRPr kumimoji="1" lang="zh-CN" altLang="en-US"/>
          </a:p>
        </p:txBody>
      </p:sp>
      <p:sp>
        <p:nvSpPr>
          <p:cNvPr id="8" name="页脚占位符 7">
            <a:extLst>
              <a:ext uri="{FF2B5EF4-FFF2-40B4-BE49-F238E27FC236}">
                <a16:creationId xmlns:a16="http://schemas.microsoft.com/office/drawing/2014/main" id="{87A0F511-A7C6-184E-9164-CB8533EC98C1}"/>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0AAE3E20-3A6D-2D49-B65A-366E178B25E6}"/>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2103079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13B453-A9D8-DE49-A46C-1A1143F9F355}"/>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F56CE1A6-85EC-D541-B01E-028F9519EBD2}"/>
              </a:ext>
            </a:extLst>
          </p:cNvPr>
          <p:cNvSpPr>
            <a:spLocks noGrp="1"/>
          </p:cNvSpPr>
          <p:nvPr>
            <p:ph type="dt" sz="half" idx="10"/>
          </p:nvPr>
        </p:nvSpPr>
        <p:spPr/>
        <p:txBody>
          <a:bodyPr/>
          <a:lstStyle/>
          <a:p>
            <a:fld id="{84A96259-1E5B-B448-8C1D-9FDF299C8B0D}" type="datetime1">
              <a:rPr kumimoji="1" lang="zh-CN" altLang="en-US" smtClean="0"/>
              <a:t>2024/2/20</a:t>
            </a:fld>
            <a:endParaRPr kumimoji="1" lang="zh-CN" altLang="en-US"/>
          </a:p>
        </p:txBody>
      </p:sp>
      <p:sp>
        <p:nvSpPr>
          <p:cNvPr id="4" name="页脚占位符 3">
            <a:extLst>
              <a:ext uri="{FF2B5EF4-FFF2-40B4-BE49-F238E27FC236}">
                <a16:creationId xmlns:a16="http://schemas.microsoft.com/office/drawing/2014/main" id="{1EF2F950-94FC-1044-97D8-95122C3673E9}"/>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9BF3B9B2-FF8D-EC4A-856B-CA830D12BCD8}"/>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994408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D167AD5-528A-F34F-BCF7-3F39160592DC}"/>
              </a:ext>
            </a:extLst>
          </p:cNvPr>
          <p:cNvSpPr>
            <a:spLocks noGrp="1"/>
          </p:cNvSpPr>
          <p:nvPr>
            <p:ph type="dt" sz="half" idx="10"/>
          </p:nvPr>
        </p:nvSpPr>
        <p:spPr/>
        <p:txBody>
          <a:bodyPr/>
          <a:lstStyle/>
          <a:p>
            <a:fld id="{313B3327-9EC3-C648-A474-7F41543E0B9A}" type="datetime1">
              <a:rPr kumimoji="1" lang="zh-CN" altLang="en-US" smtClean="0"/>
              <a:t>2024/2/20</a:t>
            </a:fld>
            <a:endParaRPr kumimoji="1" lang="zh-CN" altLang="en-US"/>
          </a:p>
        </p:txBody>
      </p:sp>
      <p:sp>
        <p:nvSpPr>
          <p:cNvPr id="3" name="页脚占位符 2">
            <a:extLst>
              <a:ext uri="{FF2B5EF4-FFF2-40B4-BE49-F238E27FC236}">
                <a16:creationId xmlns:a16="http://schemas.microsoft.com/office/drawing/2014/main" id="{54DD0CA1-3553-724D-966D-980CE8A8BD7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BFCE2F4C-A677-B147-A3EB-5ABBC97E52BC}"/>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3413546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00118E-8C18-394D-943F-677A9721229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69C4EA4F-FADA-DA44-89BE-1360D332DC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3FCB5035-BAB3-E343-A0DA-A52ED69A09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3BD30DF3-905B-314B-8B6D-48BA4E69DA4F}"/>
              </a:ext>
            </a:extLst>
          </p:cNvPr>
          <p:cNvSpPr>
            <a:spLocks noGrp="1"/>
          </p:cNvSpPr>
          <p:nvPr>
            <p:ph type="dt" sz="half" idx="10"/>
          </p:nvPr>
        </p:nvSpPr>
        <p:spPr/>
        <p:txBody>
          <a:bodyPr/>
          <a:lstStyle/>
          <a:p>
            <a:fld id="{AD2F6322-08AA-1644-BFC6-E542D428F46C}" type="datetime1">
              <a:rPr kumimoji="1" lang="zh-CN" altLang="en-US" smtClean="0"/>
              <a:t>2024/2/20</a:t>
            </a:fld>
            <a:endParaRPr kumimoji="1" lang="zh-CN" altLang="en-US"/>
          </a:p>
        </p:txBody>
      </p:sp>
      <p:sp>
        <p:nvSpPr>
          <p:cNvPr id="6" name="页脚占位符 5">
            <a:extLst>
              <a:ext uri="{FF2B5EF4-FFF2-40B4-BE49-F238E27FC236}">
                <a16:creationId xmlns:a16="http://schemas.microsoft.com/office/drawing/2014/main" id="{06BC2D02-9501-DE4F-9CDC-3CE0530A4AB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54AF4D74-A424-8F40-BEB8-5F232C4C7AEA}"/>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3661661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D2A211-DE20-4F4C-8A2D-797C04E0B6B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5EDC67F-2AA2-0C4D-84BF-4152CB7423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FF4D50E6-A7BD-2A45-ABD9-F512A2FE46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36CBDF6B-9A2A-3444-B4BD-DED0B37E1388}"/>
              </a:ext>
            </a:extLst>
          </p:cNvPr>
          <p:cNvSpPr>
            <a:spLocks noGrp="1"/>
          </p:cNvSpPr>
          <p:nvPr>
            <p:ph type="dt" sz="half" idx="10"/>
          </p:nvPr>
        </p:nvSpPr>
        <p:spPr/>
        <p:txBody>
          <a:bodyPr/>
          <a:lstStyle/>
          <a:p>
            <a:fld id="{C4A065F9-BFAF-6740-ABCE-C1A2294984CB}" type="datetime1">
              <a:rPr kumimoji="1" lang="zh-CN" altLang="en-US" smtClean="0"/>
              <a:t>2024/2/20</a:t>
            </a:fld>
            <a:endParaRPr kumimoji="1" lang="zh-CN" altLang="en-US"/>
          </a:p>
        </p:txBody>
      </p:sp>
      <p:sp>
        <p:nvSpPr>
          <p:cNvPr id="6" name="页脚占位符 5">
            <a:extLst>
              <a:ext uri="{FF2B5EF4-FFF2-40B4-BE49-F238E27FC236}">
                <a16:creationId xmlns:a16="http://schemas.microsoft.com/office/drawing/2014/main" id="{B71610AE-1440-724A-A5B9-C51CD07FA66E}"/>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F3086E4A-0304-A141-81A9-4E978E2A0739}"/>
              </a:ext>
            </a:extLst>
          </p:cNvPr>
          <p:cNvSpPr>
            <a:spLocks noGrp="1"/>
          </p:cNvSpPr>
          <p:nvPr>
            <p:ph type="sldNum" sz="quarter" idx="12"/>
          </p:nvPr>
        </p:nvSpPr>
        <p:spPr/>
        <p:txBody>
          <a:body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2038365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4652A7A-2C7B-0C42-9DB5-05BEEF86EF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8806EC8-A18A-964A-A32A-13087C914B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E00A0BA-E1B9-8E4C-A1FE-5060E1824F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2B0492-E494-0B43-8C31-B8F81F032C1D}" type="datetime1">
              <a:rPr kumimoji="1" lang="zh-CN" altLang="en-US" smtClean="0"/>
              <a:t>2024/2/20</a:t>
            </a:fld>
            <a:endParaRPr kumimoji="1" lang="zh-CN" altLang="en-US"/>
          </a:p>
        </p:txBody>
      </p:sp>
      <p:sp>
        <p:nvSpPr>
          <p:cNvPr id="5" name="页脚占位符 4">
            <a:extLst>
              <a:ext uri="{FF2B5EF4-FFF2-40B4-BE49-F238E27FC236}">
                <a16:creationId xmlns:a16="http://schemas.microsoft.com/office/drawing/2014/main" id="{CE81DFB4-96BB-6148-B992-FA354342FC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434268CC-8352-9A41-85DE-CFA358BF86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268A3CB-661E-F848-8469-D60F842CE5FA}" type="slidenum">
              <a:rPr kumimoji="1" lang="zh-CN" altLang="en-US" smtClean="0"/>
              <a:t>‹#›</a:t>
            </a:fld>
            <a:endParaRPr kumimoji="1" lang="zh-CN" altLang="en-US"/>
          </a:p>
        </p:txBody>
      </p:sp>
    </p:spTree>
    <p:extLst>
      <p:ext uri="{BB962C8B-B14F-4D97-AF65-F5344CB8AC3E}">
        <p14:creationId xmlns:p14="http://schemas.microsoft.com/office/powerpoint/2010/main" val="1918239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E8314389-F23E-6B4D-8476-E269E0CFB257}"/>
              </a:ext>
            </a:extLst>
          </p:cNvPr>
          <p:cNvPicPr>
            <a:picLocks noChangeAspect="1"/>
          </p:cNvPicPr>
          <p:nvPr/>
        </p:nvPicPr>
        <p:blipFill>
          <a:blip r:embed="rId3"/>
          <a:stretch>
            <a:fillRect/>
          </a:stretch>
        </p:blipFill>
        <p:spPr>
          <a:xfrm>
            <a:off x="4691064" y="285751"/>
            <a:ext cx="7500936" cy="5080192"/>
          </a:xfrm>
          <a:prstGeom prst="rect">
            <a:avLst/>
          </a:prstGeom>
        </p:spPr>
      </p:pic>
      <p:sp>
        <p:nvSpPr>
          <p:cNvPr id="3" name="内容占位符 2">
            <a:extLst>
              <a:ext uri="{FF2B5EF4-FFF2-40B4-BE49-F238E27FC236}">
                <a16:creationId xmlns:a16="http://schemas.microsoft.com/office/drawing/2014/main" id="{70154077-AB50-AB43-A1A1-4E7E095B1A44}"/>
              </a:ext>
            </a:extLst>
          </p:cNvPr>
          <p:cNvSpPr>
            <a:spLocks noGrp="1"/>
          </p:cNvSpPr>
          <p:nvPr>
            <p:ph idx="1"/>
          </p:nvPr>
        </p:nvSpPr>
        <p:spPr>
          <a:xfrm>
            <a:off x="606707" y="552690"/>
            <a:ext cx="10515600" cy="5752619"/>
          </a:xfrm>
        </p:spPr>
        <p:txBody>
          <a:bodyPr>
            <a:normAutofit/>
          </a:bodyPr>
          <a:lstStyle/>
          <a:p>
            <a:pPr marL="0" indent="0">
              <a:buNone/>
            </a:pPr>
            <a:r>
              <a:rPr kumimoji="1" lang="en-US" altLang="zh-CN" sz="1800" dirty="0"/>
              <a:t>TECHIN</a:t>
            </a:r>
            <a:r>
              <a:rPr kumimoji="1" lang="zh-CN" altLang="en-US" sz="1800" dirty="0"/>
              <a:t> </a:t>
            </a:r>
            <a:r>
              <a:rPr kumimoji="1" lang="en-US" altLang="zh-CN" sz="1800" dirty="0"/>
              <a:t>514</a:t>
            </a:r>
            <a:r>
              <a:rPr kumimoji="1" lang="zh-CN" altLang="en-US" sz="1800" dirty="0"/>
              <a:t> </a:t>
            </a:r>
            <a:r>
              <a:rPr kumimoji="1" lang="en-US" altLang="zh-CN" sz="1800" dirty="0"/>
              <a:t>Final</a:t>
            </a:r>
            <a:r>
              <a:rPr kumimoji="1" lang="zh-CN" altLang="en-US" sz="1800" dirty="0"/>
              <a:t> </a:t>
            </a:r>
            <a:r>
              <a:rPr kumimoji="1" lang="en-US" altLang="zh-CN" sz="1800" dirty="0"/>
              <a:t>Project</a:t>
            </a:r>
          </a:p>
          <a:p>
            <a:pPr marL="0" indent="0">
              <a:buNone/>
            </a:pPr>
            <a:r>
              <a:rPr kumimoji="1" lang="en-US" altLang="zh-CN" sz="1800" dirty="0" err="1"/>
              <a:t>Ruiqing</a:t>
            </a:r>
            <a:r>
              <a:rPr kumimoji="1" lang="zh-CN" altLang="en-US" sz="1800" dirty="0"/>
              <a:t> </a:t>
            </a:r>
            <a:r>
              <a:rPr kumimoji="1" lang="en-US" altLang="zh-CN" sz="1800" dirty="0"/>
              <a:t>Wang</a:t>
            </a:r>
            <a:r>
              <a:rPr kumimoji="1" lang="zh-CN" altLang="en-US" sz="1800" dirty="0"/>
              <a:t> </a:t>
            </a:r>
            <a:r>
              <a:rPr kumimoji="1" lang="en-US" altLang="zh-CN" sz="1800" dirty="0"/>
              <a:t>2222338</a:t>
            </a:r>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endParaRPr kumimoji="1" lang="en-US" altLang="zh-CN" sz="1800" dirty="0"/>
          </a:p>
          <a:p>
            <a:pPr marL="0" indent="0">
              <a:buNone/>
            </a:pPr>
            <a:r>
              <a:rPr kumimoji="1" lang="en-US" altLang="zh-CN" sz="1800" dirty="0"/>
              <a:t>The probe can measure the internal temperature of the steak, thus obtaining the doneness of the steak and displaying it on the dashboard. The RGB LED can be turned on by the button, and its color will change according to the maturity.</a:t>
            </a:r>
          </a:p>
        </p:txBody>
      </p:sp>
      <p:sp>
        <p:nvSpPr>
          <p:cNvPr id="6" name="标题 1">
            <a:extLst>
              <a:ext uri="{FF2B5EF4-FFF2-40B4-BE49-F238E27FC236}">
                <a16:creationId xmlns:a16="http://schemas.microsoft.com/office/drawing/2014/main" id="{EA718F43-4274-2B4C-B4F0-8E5DE6EA853F}"/>
              </a:ext>
            </a:extLst>
          </p:cNvPr>
          <p:cNvSpPr txBox="1">
            <a:spLocks/>
          </p:cNvSpPr>
          <p:nvPr/>
        </p:nvSpPr>
        <p:spPr>
          <a:xfrm>
            <a:off x="606707" y="420437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kumimoji="1" lang="en" altLang="zh-CN" sz="3600" b="1" i="1" u="sng" dirty="0">
                <a:latin typeface="Arial" panose="020B0604020202020204" pitchFamily="34" charset="0"/>
                <a:cs typeface="Arial" panose="020B0604020202020204" pitchFamily="34" charset="0"/>
              </a:rPr>
              <a:t>Steak Doneness Measuring Device</a:t>
            </a:r>
            <a:endParaRPr kumimoji="1" lang="zh-CN" altLang="en-US" sz="3600" b="1" i="1" u="sng" dirty="0">
              <a:latin typeface="Arial" panose="020B0604020202020204" pitchFamily="34" charset="0"/>
              <a:cs typeface="Arial" panose="020B0604020202020204" pitchFamily="34" charset="0"/>
            </a:endParaRPr>
          </a:p>
        </p:txBody>
      </p:sp>
      <p:sp>
        <p:nvSpPr>
          <p:cNvPr id="15" name="灯片编号占位符 14">
            <a:extLst>
              <a:ext uri="{FF2B5EF4-FFF2-40B4-BE49-F238E27FC236}">
                <a16:creationId xmlns:a16="http://schemas.microsoft.com/office/drawing/2014/main" id="{6895FE74-430C-6345-9FCD-757F2607D175}"/>
              </a:ext>
            </a:extLst>
          </p:cNvPr>
          <p:cNvSpPr>
            <a:spLocks noGrp="1"/>
          </p:cNvSpPr>
          <p:nvPr>
            <p:ph type="sldNum" sz="quarter" idx="12"/>
          </p:nvPr>
        </p:nvSpPr>
        <p:spPr/>
        <p:txBody>
          <a:bodyPr/>
          <a:lstStyle/>
          <a:p>
            <a:fld id="{0268A3CB-661E-F848-8469-D60F842CE5FA}" type="slidenum">
              <a:rPr kumimoji="1" lang="zh-CN" altLang="en-US" smtClean="0"/>
              <a:t>1</a:t>
            </a:fld>
            <a:endParaRPr kumimoji="1" lang="zh-CN" altLang="en-US"/>
          </a:p>
        </p:txBody>
      </p:sp>
    </p:spTree>
    <p:extLst>
      <p:ext uri="{BB962C8B-B14F-4D97-AF65-F5344CB8AC3E}">
        <p14:creationId xmlns:p14="http://schemas.microsoft.com/office/powerpoint/2010/main" val="1887690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EC307A-E72E-2741-A0D8-3E06EABC33FF}"/>
              </a:ext>
            </a:extLst>
          </p:cNvPr>
          <p:cNvSpPr>
            <a:spLocks noGrp="1"/>
          </p:cNvSpPr>
          <p:nvPr>
            <p:ph type="title"/>
          </p:nvPr>
        </p:nvSpPr>
        <p:spPr>
          <a:xfrm>
            <a:off x="838200" y="272527"/>
            <a:ext cx="10515600" cy="1325563"/>
          </a:xfrm>
        </p:spPr>
        <p:txBody>
          <a:bodyPr>
            <a:normAutofit/>
          </a:bodyPr>
          <a:lstStyle/>
          <a:p>
            <a:r>
              <a:rPr kumimoji="1" lang="en" altLang="zh-CN" sz="3600" b="1" i="1" u="sng" dirty="0">
                <a:latin typeface="Arial" panose="020B0604020202020204" pitchFamily="34" charset="0"/>
                <a:cs typeface="Arial" panose="020B0604020202020204" pitchFamily="34" charset="0"/>
              </a:rPr>
              <a:t>Sensing Device</a:t>
            </a:r>
            <a:endParaRPr kumimoji="1" lang="zh-CN" altLang="en-US" sz="3600" b="1" i="1" u="sng" dirty="0">
              <a:latin typeface="Arial" panose="020B0604020202020204" pitchFamily="34" charset="0"/>
              <a:cs typeface="Arial" panose="020B0604020202020204" pitchFamily="34" charset="0"/>
            </a:endParaRPr>
          </a:p>
        </p:txBody>
      </p:sp>
      <p:sp>
        <p:nvSpPr>
          <p:cNvPr id="3" name="内容占位符 2">
            <a:extLst>
              <a:ext uri="{FF2B5EF4-FFF2-40B4-BE49-F238E27FC236}">
                <a16:creationId xmlns:a16="http://schemas.microsoft.com/office/drawing/2014/main" id="{70154077-AB50-AB43-A1A1-4E7E095B1A44}"/>
              </a:ext>
            </a:extLst>
          </p:cNvPr>
          <p:cNvSpPr>
            <a:spLocks noGrp="1"/>
          </p:cNvSpPr>
          <p:nvPr>
            <p:ph idx="1"/>
          </p:nvPr>
        </p:nvSpPr>
        <p:spPr>
          <a:xfrm>
            <a:off x="838200" y="1469204"/>
            <a:ext cx="7148332" cy="4707759"/>
          </a:xfrm>
        </p:spPr>
        <p:txBody>
          <a:bodyPr>
            <a:normAutofit/>
          </a:bodyPr>
          <a:lstStyle/>
          <a:p>
            <a:r>
              <a:rPr kumimoji="1" lang="en-US" altLang="zh-CN" sz="1800" b="1" dirty="0" err="1"/>
              <a:t>Seeed</a:t>
            </a:r>
            <a:r>
              <a:rPr kumimoji="1" lang="en-US" altLang="zh-CN" sz="1800" b="1" dirty="0"/>
              <a:t> Studio XIAO ESP32S3</a:t>
            </a:r>
            <a:r>
              <a:rPr kumimoji="1" lang="zh-CN" altLang="en-US" sz="1800" b="1" dirty="0"/>
              <a:t> </a:t>
            </a:r>
            <a:r>
              <a:rPr kumimoji="1" lang="en-US" altLang="zh-CN" sz="1800" b="1" dirty="0"/>
              <a:t>&amp;</a:t>
            </a:r>
            <a:r>
              <a:rPr kumimoji="1" lang="zh-CN" altLang="en-US" sz="1800" b="1" dirty="0"/>
              <a:t> </a:t>
            </a:r>
            <a:r>
              <a:rPr kumimoji="1" lang="en-US" altLang="zh-CN" sz="1800" b="1" dirty="0"/>
              <a:t>5V</a:t>
            </a:r>
            <a:r>
              <a:rPr kumimoji="1" lang="zh-CN" altLang="en-US" sz="1800" b="1" dirty="0"/>
              <a:t> </a:t>
            </a:r>
            <a:r>
              <a:rPr kumimoji="1" lang="en" altLang="zh-CN" sz="1800" b="1" dirty="0"/>
              <a:t>Lithium battery</a:t>
            </a:r>
            <a:endParaRPr kumimoji="1" lang="en-US" altLang="zh-CN" sz="1800" b="1" dirty="0"/>
          </a:p>
          <a:p>
            <a:r>
              <a:rPr kumimoji="1" lang="en-US" altLang="zh-CN" sz="1800" b="1" dirty="0"/>
              <a:t>Temperature probe:</a:t>
            </a:r>
          </a:p>
          <a:p>
            <a:pPr marL="0" indent="0">
              <a:buNone/>
            </a:pPr>
            <a:r>
              <a:rPr kumimoji="1" lang="en-US" altLang="zh-CN" sz="1800" b="1" dirty="0"/>
              <a:t>DS18B20 Programmable Resolution 1-Wire Digital Thermometer </a:t>
            </a:r>
          </a:p>
          <a:p>
            <a:pPr marL="0" indent="0">
              <a:buNone/>
            </a:pPr>
            <a:r>
              <a:rPr kumimoji="1" lang="en-US" altLang="zh-CN" sz="1600" dirty="0"/>
              <a:t>Wiring: Red(VCC), Yellow(Data), Black(GND)</a:t>
            </a:r>
          </a:p>
          <a:p>
            <a:pPr marL="0" indent="0">
              <a:buNone/>
            </a:pPr>
            <a:r>
              <a:rPr kumimoji="1" lang="en-US" altLang="zh-CN" sz="1600" dirty="0"/>
              <a:t>Temperature range: -55 ℃ ~ +125 ℃</a:t>
            </a:r>
          </a:p>
          <a:p>
            <a:pPr marL="0" indent="0">
              <a:buNone/>
            </a:pPr>
            <a:r>
              <a:rPr kumimoji="1" lang="en-US" altLang="zh-CN" sz="1600" dirty="0"/>
              <a:t>Power supply: 3.0V ~ 5.5V</a:t>
            </a:r>
          </a:p>
          <a:p>
            <a:pPr marL="0" indent="0">
              <a:buNone/>
            </a:pPr>
            <a:r>
              <a:rPr kumimoji="1" lang="en-US" altLang="zh-CN" sz="1600" dirty="0"/>
              <a:t>( a 4.7K resistor between the Data and VCC)</a:t>
            </a:r>
          </a:p>
        </p:txBody>
      </p:sp>
      <p:pic>
        <p:nvPicPr>
          <p:cNvPr id="6" name="图片 5">
            <a:extLst>
              <a:ext uri="{FF2B5EF4-FFF2-40B4-BE49-F238E27FC236}">
                <a16:creationId xmlns:a16="http://schemas.microsoft.com/office/drawing/2014/main" id="{AE770492-D893-6245-B16B-11D80EA483B3}"/>
              </a:ext>
            </a:extLst>
          </p:cNvPr>
          <p:cNvPicPr>
            <a:picLocks noChangeAspect="1"/>
          </p:cNvPicPr>
          <p:nvPr/>
        </p:nvPicPr>
        <p:blipFill>
          <a:blip r:embed="rId2"/>
          <a:stretch>
            <a:fillRect/>
          </a:stretch>
        </p:blipFill>
        <p:spPr>
          <a:xfrm>
            <a:off x="8494941" y="716313"/>
            <a:ext cx="3163482" cy="5640035"/>
          </a:xfrm>
          <a:prstGeom prst="rect">
            <a:avLst/>
          </a:prstGeom>
        </p:spPr>
      </p:pic>
      <p:sp>
        <p:nvSpPr>
          <p:cNvPr id="9" name="灯片编号占位符 8">
            <a:extLst>
              <a:ext uri="{FF2B5EF4-FFF2-40B4-BE49-F238E27FC236}">
                <a16:creationId xmlns:a16="http://schemas.microsoft.com/office/drawing/2014/main" id="{27D30696-07AC-234A-BDA7-A3B42BF00514}"/>
              </a:ext>
            </a:extLst>
          </p:cNvPr>
          <p:cNvSpPr>
            <a:spLocks noGrp="1"/>
          </p:cNvSpPr>
          <p:nvPr>
            <p:ph type="sldNum" sz="quarter" idx="12"/>
          </p:nvPr>
        </p:nvSpPr>
        <p:spPr/>
        <p:txBody>
          <a:bodyPr/>
          <a:lstStyle/>
          <a:p>
            <a:fld id="{0268A3CB-661E-F848-8469-D60F842CE5FA}" type="slidenum">
              <a:rPr kumimoji="1" lang="zh-CN" altLang="en-US" smtClean="0"/>
              <a:t>2</a:t>
            </a:fld>
            <a:endParaRPr kumimoji="1" lang="zh-CN" altLang="en-US"/>
          </a:p>
        </p:txBody>
      </p:sp>
      <p:pic>
        <p:nvPicPr>
          <p:cNvPr id="11" name="图片 10">
            <a:extLst>
              <a:ext uri="{FF2B5EF4-FFF2-40B4-BE49-F238E27FC236}">
                <a16:creationId xmlns:a16="http://schemas.microsoft.com/office/drawing/2014/main" id="{6957A8A2-9737-354A-A321-4931F9E73FCE}"/>
              </a:ext>
            </a:extLst>
          </p:cNvPr>
          <p:cNvPicPr>
            <a:picLocks noChangeAspect="1"/>
          </p:cNvPicPr>
          <p:nvPr/>
        </p:nvPicPr>
        <p:blipFill rotWithShape="1">
          <a:blip r:embed="rId3"/>
          <a:srcRect t="9931" r="19170" b="57917"/>
          <a:stretch/>
        </p:blipFill>
        <p:spPr>
          <a:xfrm>
            <a:off x="838200" y="4223952"/>
            <a:ext cx="7148332" cy="2132397"/>
          </a:xfrm>
          <a:prstGeom prst="rect">
            <a:avLst/>
          </a:prstGeom>
        </p:spPr>
      </p:pic>
    </p:spTree>
    <p:extLst>
      <p:ext uri="{BB962C8B-B14F-4D97-AF65-F5344CB8AC3E}">
        <p14:creationId xmlns:p14="http://schemas.microsoft.com/office/powerpoint/2010/main" val="4044635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EC307A-E72E-2741-A0D8-3E06EABC33FF}"/>
              </a:ext>
            </a:extLst>
          </p:cNvPr>
          <p:cNvSpPr>
            <a:spLocks noGrp="1"/>
          </p:cNvSpPr>
          <p:nvPr>
            <p:ph type="title"/>
          </p:nvPr>
        </p:nvSpPr>
        <p:spPr>
          <a:xfrm>
            <a:off x="838200" y="272527"/>
            <a:ext cx="10515600" cy="1325563"/>
          </a:xfrm>
        </p:spPr>
        <p:txBody>
          <a:bodyPr>
            <a:normAutofit/>
          </a:bodyPr>
          <a:lstStyle/>
          <a:p>
            <a:r>
              <a:rPr kumimoji="1" lang="en" altLang="zh-CN" sz="3600" b="1" i="1" u="sng" dirty="0">
                <a:latin typeface="Arial" panose="020B0604020202020204" pitchFamily="34" charset="0"/>
                <a:cs typeface="Arial" panose="020B0604020202020204" pitchFamily="34" charset="0"/>
              </a:rPr>
              <a:t>Display Device</a:t>
            </a:r>
            <a:endParaRPr kumimoji="1" lang="zh-CN" altLang="en-US" sz="3600" b="1" i="1" u="sng" dirty="0">
              <a:latin typeface="Arial" panose="020B0604020202020204" pitchFamily="34" charset="0"/>
              <a:cs typeface="Arial" panose="020B0604020202020204" pitchFamily="34" charset="0"/>
            </a:endParaRPr>
          </a:p>
        </p:txBody>
      </p:sp>
      <p:sp>
        <p:nvSpPr>
          <p:cNvPr id="3" name="内容占位符 2">
            <a:extLst>
              <a:ext uri="{FF2B5EF4-FFF2-40B4-BE49-F238E27FC236}">
                <a16:creationId xmlns:a16="http://schemas.microsoft.com/office/drawing/2014/main" id="{70154077-AB50-AB43-A1A1-4E7E095B1A44}"/>
              </a:ext>
            </a:extLst>
          </p:cNvPr>
          <p:cNvSpPr>
            <a:spLocks noGrp="1"/>
          </p:cNvSpPr>
          <p:nvPr>
            <p:ph idx="1"/>
          </p:nvPr>
        </p:nvSpPr>
        <p:spPr>
          <a:xfrm>
            <a:off x="838200" y="1469204"/>
            <a:ext cx="10515600" cy="4707759"/>
          </a:xfrm>
        </p:spPr>
        <p:txBody>
          <a:bodyPr>
            <a:normAutofit/>
          </a:bodyPr>
          <a:lstStyle/>
          <a:p>
            <a:r>
              <a:rPr kumimoji="1" lang="en-US" altLang="zh-CN" sz="1800" b="1" dirty="0" err="1"/>
              <a:t>Seeed</a:t>
            </a:r>
            <a:r>
              <a:rPr kumimoji="1" lang="en-US" altLang="zh-CN" sz="1800" b="1" dirty="0"/>
              <a:t> Studio XIAO ESP32S3</a:t>
            </a:r>
            <a:r>
              <a:rPr kumimoji="1" lang="zh-CN" altLang="en-US" sz="1800" b="1" dirty="0"/>
              <a:t> </a:t>
            </a:r>
            <a:r>
              <a:rPr kumimoji="1" lang="en-US" altLang="zh-CN" sz="1800" b="1" dirty="0"/>
              <a:t>&amp;</a:t>
            </a:r>
            <a:r>
              <a:rPr kumimoji="1" lang="zh-CN" altLang="en-US" sz="1800" b="1" dirty="0"/>
              <a:t> </a:t>
            </a:r>
            <a:r>
              <a:rPr kumimoji="1" lang="en-US" altLang="zh-CN" sz="1800" b="1" dirty="0"/>
              <a:t>5V</a:t>
            </a:r>
            <a:r>
              <a:rPr kumimoji="1" lang="zh-CN" altLang="en-US" sz="1800" b="1" dirty="0"/>
              <a:t> </a:t>
            </a:r>
            <a:r>
              <a:rPr kumimoji="1" lang="en" altLang="zh-CN" sz="1800" b="1" dirty="0"/>
              <a:t>Lithium battery </a:t>
            </a:r>
          </a:p>
          <a:p>
            <a:pPr marL="0" indent="0">
              <a:buNone/>
            </a:pPr>
            <a:r>
              <a:rPr kumimoji="1" lang="en" altLang="zh-CN" sz="1600" i="1" dirty="0"/>
              <a:t>(https://</a:t>
            </a:r>
            <a:r>
              <a:rPr kumimoji="1" lang="en" altLang="zh-CN" sz="1600" i="1" dirty="0" err="1"/>
              <a:t>www.seeedstudio.com</a:t>
            </a:r>
            <a:r>
              <a:rPr kumimoji="1" lang="en" altLang="zh-CN" sz="1600" i="1" dirty="0"/>
              <a:t>/XIAO-ESP32S3-p-5627.html)</a:t>
            </a:r>
          </a:p>
          <a:p>
            <a:r>
              <a:rPr kumimoji="1" lang="en" altLang="zh-CN" sz="1800" b="1" dirty="0"/>
              <a:t>A stepper-motor-driven gauge needle: X27.168</a:t>
            </a:r>
          </a:p>
          <a:p>
            <a:pPr marL="0" indent="0">
              <a:buNone/>
            </a:pPr>
            <a:r>
              <a:rPr kumimoji="1" lang="en-US" altLang="zh-CN" sz="1600" dirty="0"/>
              <a:t>This has extremely fine step precision of about 1/2 a degree per step, 600 steps for single stepping, fast response for quick movements, and a range of  ~315° degrees. </a:t>
            </a:r>
            <a:r>
              <a:rPr kumimoji="1" lang="en-US" altLang="zh-CN" sz="1600" i="1" dirty="0"/>
              <a:t>(https://</a:t>
            </a:r>
            <a:r>
              <a:rPr kumimoji="1" lang="en-US" altLang="zh-CN" sz="1600" i="1" dirty="0" err="1"/>
              <a:t>www.adafruit.com</a:t>
            </a:r>
            <a:r>
              <a:rPr kumimoji="1" lang="en-US" altLang="zh-CN" sz="1600" i="1" dirty="0"/>
              <a:t>/product/2424)</a:t>
            </a:r>
          </a:p>
          <a:p>
            <a:r>
              <a:rPr kumimoji="1" lang="en-US" altLang="zh-CN" sz="1800" b="1" dirty="0"/>
              <a:t>LED: </a:t>
            </a:r>
            <a:r>
              <a:rPr kumimoji="1" lang="en-US" altLang="zh-CN" sz="1800" b="1" dirty="0" err="1"/>
              <a:t>NeoPixel</a:t>
            </a:r>
            <a:r>
              <a:rPr kumimoji="1" lang="en-US" altLang="zh-CN" sz="1800" b="1" dirty="0"/>
              <a:t> RGB</a:t>
            </a:r>
          </a:p>
          <a:p>
            <a:pPr marL="0" indent="0">
              <a:buNone/>
            </a:pPr>
            <a:r>
              <a:rPr kumimoji="1" lang="en-US" altLang="zh-CN" sz="1600" dirty="0"/>
              <a:t> Full 24-bit color ability with PWM taken care of by the controller chip. </a:t>
            </a:r>
            <a:r>
              <a:rPr kumimoji="1" lang="en-US" altLang="zh-CN" sz="1600" i="1" dirty="0"/>
              <a:t>(https://</a:t>
            </a:r>
            <a:r>
              <a:rPr kumimoji="1" lang="en-US" altLang="zh-CN" sz="1600" i="1" dirty="0" err="1"/>
              <a:t>www.adafruit.com</a:t>
            </a:r>
            <a:r>
              <a:rPr kumimoji="1" lang="en-US" altLang="zh-CN" sz="1600" i="1" dirty="0"/>
              <a:t>/product/1312)</a:t>
            </a:r>
          </a:p>
          <a:p>
            <a:r>
              <a:rPr kumimoji="1" lang="en-US" altLang="zh-CN" sz="1800" b="1" dirty="0"/>
              <a:t>Button: B3F</a:t>
            </a:r>
            <a:r>
              <a:rPr kumimoji="1" lang="zh-CN" altLang="en-US" sz="1800" b="1" dirty="0"/>
              <a:t> </a:t>
            </a:r>
            <a:r>
              <a:rPr kumimoji="1" lang="en-US" altLang="zh-CN" sz="1800" b="1" dirty="0"/>
              <a:t>Tactile Button switch</a:t>
            </a:r>
            <a:r>
              <a:rPr kumimoji="1" lang="zh-CN" altLang="en-US" sz="1800" b="1" dirty="0"/>
              <a:t> </a:t>
            </a:r>
            <a:r>
              <a:rPr kumimoji="1" lang="en-US" altLang="zh-CN" sz="1600" i="1" dirty="0"/>
              <a:t>(https://</a:t>
            </a:r>
            <a:r>
              <a:rPr kumimoji="1" lang="en-US" altLang="zh-CN" sz="1600" i="1" dirty="0" err="1"/>
              <a:t>www.adafruit.com</a:t>
            </a:r>
            <a:r>
              <a:rPr kumimoji="1" lang="en-US" altLang="zh-CN" sz="1600" i="1" dirty="0"/>
              <a:t>/product/367)</a:t>
            </a:r>
            <a:endParaRPr kumimoji="1" lang="en-US" altLang="zh-CN" sz="1600" b="1" i="1" dirty="0"/>
          </a:p>
        </p:txBody>
      </p:sp>
      <p:sp>
        <p:nvSpPr>
          <p:cNvPr id="6" name="灯片编号占位符 5">
            <a:extLst>
              <a:ext uri="{FF2B5EF4-FFF2-40B4-BE49-F238E27FC236}">
                <a16:creationId xmlns:a16="http://schemas.microsoft.com/office/drawing/2014/main" id="{FD8C412F-10A9-9741-BEF5-8F668480B0AA}"/>
              </a:ext>
            </a:extLst>
          </p:cNvPr>
          <p:cNvSpPr>
            <a:spLocks noGrp="1"/>
          </p:cNvSpPr>
          <p:nvPr>
            <p:ph type="sldNum" sz="quarter" idx="12"/>
          </p:nvPr>
        </p:nvSpPr>
        <p:spPr/>
        <p:txBody>
          <a:bodyPr/>
          <a:lstStyle/>
          <a:p>
            <a:fld id="{0268A3CB-661E-F848-8469-D60F842CE5FA}" type="slidenum">
              <a:rPr kumimoji="1" lang="zh-CN" altLang="en-US" smtClean="0"/>
              <a:t>3</a:t>
            </a:fld>
            <a:endParaRPr kumimoji="1" lang="zh-CN" altLang="en-US"/>
          </a:p>
        </p:txBody>
      </p:sp>
      <p:pic>
        <p:nvPicPr>
          <p:cNvPr id="8" name="图片 7">
            <a:extLst>
              <a:ext uri="{FF2B5EF4-FFF2-40B4-BE49-F238E27FC236}">
                <a16:creationId xmlns:a16="http://schemas.microsoft.com/office/drawing/2014/main" id="{C1E7D7C1-ABD1-A445-9864-B05528D1801C}"/>
              </a:ext>
            </a:extLst>
          </p:cNvPr>
          <p:cNvPicPr>
            <a:picLocks noChangeAspect="1"/>
          </p:cNvPicPr>
          <p:nvPr/>
        </p:nvPicPr>
        <p:blipFill rotWithShape="1">
          <a:blip r:embed="rId2"/>
          <a:srcRect t="52500" b="9930"/>
          <a:stretch/>
        </p:blipFill>
        <p:spPr>
          <a:xfrm>
            <a:off x="838200" y="4361038"/>
            <a:ext cx="7434263" cy="2094557"/>
          </a:xfrm>
          <a:prstGeom prst="rect">
            <a:avLst/>
          </a:prstGeom>
        </p:spPr>
      </p:pic>
    </p:spTree>
    <p:extLst>
      <p:ext uri="{BB962C8B-B14F-4D97-AF65-F5344CB8AC3E}">
        <p14:creationId xmlns:p14="http://schemas.microsoft.com/office/powerpoint/2010/main" val="1575107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EC307A-E72E-2741-A0D8-3E06EABC33FF}"/>
              </a:ext>
            </a:extLst>
          </p:cNvPr>
          <p:cNvSpPr>
            <a:spLocks noGrp="1"/>
          </p:cNvSpPr>
          <p:nvPr>
            <p:ph type="title"/>
          </p:nvPr>
        </p:nvSpPr>
        <p:spPr>
          <a:xfrm>
            <a:off x="838200" y="272527"/>
            <a:ext cx="10515600" cy="1325563"/>
          </a:xfrm>
        </p:spPr>
        <p:txBody>
          <a:bodyPr>
            <a:normAutofit/>
          </a:bodyPr>
          <a:lstStyle/>
          <a:p>
            <a:r>
              <a:rPr kumimoji="1" lang="en" altLang="zh-CN" sz="3600" b="1" i="1" u="sng" dirty="0">
                <a:latin typeface="Arial" panose="020B0604020202020204" pitchFamily="34" charset="0"/>
                <a:cs typeface="Arial" panose="020B0604020202020204" pitchFamily="34" charset="0"/>
              </a:rPr>
              <a:t>Communication &amp; Work Flow</a:t>
            </a:r>
            <a:endParaRPr kumimoji="1" lang="zh-CN" altLang="en-US" sz="3600" b="1" i="1" u="sng" dirty="0">
              <a:latin typeface="Arial" panose="020B0604020202020204" pitchFamily="34" charset="0"/>
              <a:cs typeface="Arial" panose="020B0604020202020204" pitchFamily="34" charset="0"/>
            </a:endParaRPr>
          </a:p>
        </p:txBody>
      </p:sp>
      <p:sp>
        <p:nvSpPr>
          <p:cNvPr id="3" name="内容占位符 2">
            <a:extLst>
              <a:ext uri="{FF2B5EF4-FFF2-40B4-BE49-F238E27FC236}">
                <a16:creationId xmlns:a16="http://schemas.microsoft.com/office/drawing/2014/main" id="{70154077-AB50-AB43-A1A1-4E7E095B1A44}"/>
              </a:ext>
            </a:extLst>
          </p:cNvPr>
          <p:cNvSpPr>
            <a:spLocks noGrp="1"/>
          </p:cNvSpPr>
          <p:nvPr>
            <p:ph idx="1"/>
          </p:nvPr>
        </p:nvSpPr>
        <p:spPr>
          <a:xfrm>
            <a:off x="2067768" y="5666927"/>
            <a:ext cx="2464090" cy="1170409"/>
          </a:xfrm>
        </p:spPr>
        <p:txBody>
          <a:bodyPr>
            <a:normAutofit/>
          </a:bodyPr>
          <a:lstStyle/>
          <a:p>
            <a:pPr marL="0" indent="0">
              <a:buNone/>
            </a:pPr>
            <a:r>
              <a:rPr kumimoji="1" lang="en" altLang="zh-CN" sz="1600" b="1" dirty="0"/>
              <a:t>WI</a:t>
            </a:r>
            <a:r>
              <a:rPr kumimoji="1" lang="en-US" altLang="zh-CN" sz="1600" b="1" dirty="0"/>
              <a:t>-</a:t>
            </a:r>
            <a:r>
              <a:rPr kumimoji="1" lang="en" altLang="zh-CN" sz="1600" b="1" dirty="0"/>
              <a:t>FI</a:t>
            </a:r>
            <a:r>
              <a:rPr kumimoji="1" lang="zh-CN" altLang="en-US" sz="1600" b="1" dirty="0"/>
              <a:t> </a:t>
            </a:r>
            <a:r>
              <a:rPr kumimoji="1" lang="en-US" altLang="zh-CN" sz="1600" b="1" dirty="0"/>
              <a:t>&amp;</a:t>
            </a:r>
            <a:r>
              <a:rPr kumimoji="1" lang="zh-CN" altLang="en-US" sz="1600" b="1" dirty="0"/>
              <a:t> </a:t>
            </a:r>
            <a:endParaRPr kumimoji="1" lang="en-US" altLang="zh-CN" sz="1600" b="1" dirty="0"/>
          </a:p>
          <a:p>
            <a:pPr marL="0" indent="0">
              <a:buNone/>
            </a:pPr>
            <a:r>
              <a:rPr kumimoji="1" lang="en-US" altLang="zh-CN" sz="1600" b="1" dirty="0"/>
              <a:t>Signal</a:t>
            </a:r>
            <a:r>
              <a:rPr kumimoji="1" lang="zh-CN" altLang="en-US" sz="1600" b="1" dirty="0"/>
              <a:t> </a:t>
            </a:r>
            <a:r>
              <a:rPr kumimoji="1" lang="en-US" altLang="zh-CN" sz="1600" b="1" dirty="0"/>
              <a:t>Processing</a:t>
            </a:r>
            <a:endParaRPr kumimoji="1" lang="en" altLang="zh-CN" sz="1600" b="1" dirty="0"/>
          </a:p>
        </p:txBody>
      </p:sp>
      <p:pic>
        <p:nvPicPr>
          <p:cNvPr id="4" name="图片 3">
            <a:extLst>
              <a:ext uri="{FF2B5EF4-FFF2-40B4-BE49-F238E27FC236}">
                <a16:creationId xmlns:a16="http://schemas.microsoft.com/office/drawing/2014/main" id="{63CD2B8E-F902-1444-9536-9A6102FB830C}"/>
              </a:ext>
            </a:extLst>
          </p:cNvPr>
          <p:cNvPicPr>
            <a:picLocks noChangeAspect="1"/>
          </p:cNvPicPr>
          <p:nvPr/>
        </p:nvPicPr>
        <p:blipFill>
          <a:blip r:embed="rId2"/>
          <a:stretch>
            <a:fillRect/>
          </a:stretch>
        </p:blipFill>
        <p:spPr>
          <a:xfrm>
            <a:off x="988822" y="1731232"/>
            <a:ext cx="2310991" cy="1252409"/>
          </a:xfrm>
          <a:prstGeom prst="rect">
            <a:avLst/>
          </a:prstGeom>
        </p:spPr>
      </p:pic>
      <p:pic>
        <p:nvPicPr>
          <p:cNvPr id="6" name="图片 5">
            <a:extLst>
              <a:ext uri="{FF2B5EF4-FFF2-40B4-BE49-F238E27FC236}">
                <a16:creationId xmlns:a16="http://schemas.microsoft.com/office/drawing/2014/main" id="{23D3B840-9DE4-824D-9EF2-9C04228A8A4A}"/>
              </a:ext>
            </a:extLst>
          </p:cNvPr>
          <p:cNvPicPr>
            <a:picLocks noChangeAspect="1"/>
          </p:cNvPicPr>
          <p:nvPr/>
        </p:nvPicPr>
        <p:blipFill>
          <a:blip r:embed="rId3"/>
          <a:stretch>
            <a:fillRect/>
          </a:stretch>
        </p:blipFill>
        <p:spPr>
          <a:xfrm>
            <a:off x="4447138" y="3179846"/>
            <a:ext cx="1280930" cy="954842"/>
          </a:xfrm>
          <a:prstGeom prst="rect">
            <a:avLst/>
          </a:prstGeom>
        </p:spPr>
      </p:pic>
      <p:pic>
        <p:nvPicPr>
          <p:cNvPr id="7" name="图片 6">
            <a:extLst>
              <a:ext uri="{FF2B5EF4-FFF2-40B4-BE49-F238E27FC236}">
                <a16:creationId xmlns:a16="http://schemas.microsoft.com/office/drawing/2014/main" id="{D3CF6E80-C3FC-EB4D-AABF-3926D53C0CC2}"/>
              </a:ext>
            </a:extLst>
          </p:cNvPr>
          <p:cNvPicPr>
            <a:picLocks noChangeAspect="1"/>
          </p:cNvPicPr>
          <p:nvPr/>
        </p:nvPicPr>
        <p:blipFill>
          <a:blip r:embed="rId4"/>
          <a:stretch>
            <a:fillRect/>
          </a:stretch>
        </p:blipFill>
        <p:spPr>
          <a:xfrm>
            <a:off x="5728666" y="3212406"/>
            <a:ext cx="1036000" cy="970430"/>
          </a:xfrm>
          <a:prstGeom prst="rect">
            <a:avLst/>
          </a:prstGeom>
        </p:spPr>
      </p:pic>
      <p:pic>
        <p:nvPicPr>
          <p:cNvPr id="9" name="图片 8">
            <a:extLst>
              <a:ext uri="{FF2B5EF4-FFF2-40B4-BE49-F238E27FC236}">
                <a16:creationId xmlns:a16="http://schemas.microsoft.com/office/drawing/2014/main" id="{158510E5-B5AA-854D-B8DB-6A4625791DAB}"/>
              </a:ext>
            </a:extLst>
          </p:cNvPr>
          <p:cNvPicPr>
            <a:picLocks noChangeAspect="1"/>
          </p:cNvPicPr>
          <p:nvPr/>
        </p:nvPicPr>
        <p:blipFill rotWithShape="1">
          <a:blip r:embed="rId5"/>
          <a:srcRect t="5712" b="24406"/>
          <a:stretch/>
        </p:blipFill>
        <p:spPr>
          <a:xfrm rot="10800000">
            <a:off x="4447136" y="1757589"/>
            <a:ext cx="1280931" cy="1087574"/>
          </a:xfrm>
          <a:prstGeom prst="rect">
            <a:avLst/>
          </a:prstGeom>
        </p:spPr>
      </p:pic>
      <p:pic>
        <p:nvPicPr>
          <p:cNvPr id="11" name="图片 10">
            <a:extLst>
              <a:ext uri="{FF2B5EF4-FFF2-40B4-BE49-F238E27FC236}">
                <a16:creationId xmlns:a16="http://schemas.microsoft.com/office/drawing/2014/main" id="{7644F77A-7401-BA46-BD9B-38CB99116869}"/>
              </a:ext>
            </a:extLst>
          </p:cNvPr>
          <p:cNvPicPr>
            <a:picLocks noChangeAspect="1"/>
          </p:cNvPicPr>
          <p:nvPr/>
        </p:nvPicPr>
        <p:blipFill>
          <a:blip r:embed="rId6"/>
          <a:stretch>
            <a:fillRect/>
          </a:stretch>
        </p:blipFill>
        <p:spPr>
          <a:xfrm>
            <a:off x="2269471" y="3736688"/>
            <a:ext cx="929601" cy="1156965"/>
          </a:xfrm>
          <a:prstGeom prst="rect">
            <a:avLst/>
          </a:prstGeom>
        </p:spPr>
      </p:pic>
      <p:pic>
        <p:nvPicPr>
          <p:cNvPr id="12" name="图片 11">
            <a:extLst>
              <a:ext uri="{FF2B5EF4-FFF2-40B4-BE49-F238E27FC236}">
                <a16:creationId xmlns:a16="http://schemas.microsoft.com/office/drawing/2014/main" id="{CEA561EC-B17D-A543-9D2C-840AF7BF2F70}"/>
              </a:ext>
            </a:extLst>
          </p:cNvPr>
          <p:cNvPicPr>
            <a:picLocks noChangeAspect="1"/>
          </p:cNvPicPr>
          <p:nvPr/>
        </p:nvPicPr>
        <p:blipFill>
          <a:blip r:embed="rId7"/>
          <a:stretch>
            <a:fillRect/>
          </a:stretch>
        </p:blipFill>
        <p:spPr>
          <a:xfrm>
            <a:off x="1079307" y="3635411"/>
            <a:ext cx="1065011" cy="1301310"/>
          </a:xfrm>
          <a:prstGeom prst="rect">
            <a:avLst/>
          </a:prstGeom>
        </p:spPr>
      </p:pic>
      <p:sp>
        <p:nvSpPr>
          <p:cNvPr id="16" name="矩形 15">
            <a:extLst>
              <a:ext uri="{FF2B5EF4-FFF2-40B4-BE49-F238E27FC236}">
                <a16:creationId xmlns:a16="http://schemas.microsoft.com/office/drawing/2014/main" id="{729A99BE-84B1-2044-90DA-968BAABC7F0F}"/>
              </a:ext>
            </a:extLst>
          </p:cNvPr>
          <p:cNvSpPr/>
          <p:nvPr/>
        </p:nvSpPr>
        <p:spPr>
          <a:xfrm>
            <a:off x="880086" y="1541530"/>
            <a:ext cx="2581924" cy="1632031"/>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矩形 16">
            <a:extLst>
              <a:ext uri="{FF2B5EF4-FFF2-40B4-BE49-F238E27FC236}">
                <a16:creationId xmlns:a16="http://schemas.microsoft.com/office/drawing/2014/main" id="{7A1D2CA6-0BFD-3D43-AE3C-78D5BB188027}"/>
              </a:ext>
            </a:extLst>
          </p:cNvPr>
          <p:cNvSpPr/>
          <p:nvPr/>
        </p:nvSpPr>
        <p:spPr>
          <a:xfrm>
            <a:off x="880086" y="3474317"/>
            <a:ext cx="2581924" cy="1632031"/>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17">
            <a:extLst>
              <a:ext uri="{FF2B5EF4-FFF2-40B4-BE49-F238E27FC236}">
                <a16:creationId xmlns:a16="http://schemas.microsoft.com/office/drawing/2014/main" id="{30C8A8DE-A734-6346-B65A-0325EAB0D105}"/>
              </a:ext>
            </a:extLst>
          </p:cNvPr>
          <p:cNvSpPr/>
          <p:nvPr/>
        </p:nvSpPr>
        <p:spPr>
          <a:xfrm>
            <a:off x="4242196" y="1541530"/>
            <a:ext cx="2581924" cy="285639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9" name="图片 18">
            <a:extLst>
              <a:ext uri="{FF2B5EF4-FFF2-40B4-BE49-F238E27FC236}">
                <a16:creationId xmlns:a16="http://schemas.microsoft.com/office/drawing/2014/main" id="{71351CAD-9762-4F45-8DF9-CA9E7EA8F305}"/>
              </a:ext>
            </a:extLst>
          </p:cNvPr>
          <p:cNvPicPr>
            <a:picLocks noChangeAspect="1"/>
          </p:cNvPicPr>
          <p:nvPr/>
        </p:nvPicPr>
        <p:blipFill>
          <a:blip r:embed="rId6"/>
          <a:stretch>
            <a:fillRect/>
          </a:stretch>
        </p:blipFill>
        <p:spPr>
          <a:xfrm>
            <a:off x="5631581" y="4974770"/>
            <a:ext cx="929601" cy="1156965"/>
          </a:xfrm>
          <a:prstGeom prst="rect">
            <a:avLst/>
          </a:prstGeom>
        </p:spPr>
      </p:pic>
      <p:pic>
        <p:nvPicPr>
          <p:cNvPr id="20" name="图片 19">
            <a:extLst>
              <a:ext uri="{FF2B5EF4-FFF2-40B4-BE49-F238E27FC236}">
                <a16:creationId xmlns:a16="http://schemas.microsoft.com/office/drawing/2014/main" id="{F2D92CF0-F603-5941-B701-15C2F3BFBCAE}"/>
              </a:ext>
            </a:extLst>
          </p:cNvPr>
          <p:cNvPicPr>
            <a:picLocks noChangeAspect="1"/>
          </p:cNvPicPr>
          <p:nvPr/>
        </p:nvPicPr>
        <p:blipFill>
          <a:blip r:embed="rId7"/>
          <a:stretch>
            <a:fillRect/>
          </a:stretch>
        </p:blipFill>
        <p:spPr>
          <a:xfrm>
            <a:off x="4441417" y="4873493"/>
            <a:ext cx="1065011" cy="1301310"/>
          </a:xfrm>
          <a:prstGeom prst="rect">
            <a:avLst/>
          </a:prstGeom>
        </p:spPr>
      </p:pic>
      <p:sp>
        <p:nvSpPr>
          <p:cNvPr id="21" name="矩形 20">
            <a:extLst>
              <a:ext uri="{FF2B5EF4-FFF2-40B4-BE49-F238E27FC236}">
                <a16:creationId xmlns:a16="http://schemas.microsoft.com/office/drawing/2014/main" id="{B4AC3C1D-03D9-0D43-ABA0-2C64F0A9663C}"/>
              </a:ext>
            </a:extLst>
          </p:cNvPr>
          <p:cNvSpPr/>
          <p:nvPr/>
        </p:nvSpPr>
        <p:spPr>
          <a:xfrm>
            <a:off x="4242196" y="4712399"/>
            <a:ext cx="2581924" cy="1632031"/>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3" name="直线箭头连接符 22">
            <a:extLst>
              <a:ext uri="{FF2B5EF4-FFF2-40B4-BE49-F238E27FC236}">
                <a16:creationId xmlns:a16="http://schemas.microsoft.com/office/drawing/2014/main" id="{77E6BB1E-76A2-1E4C-BF13-DB4424E40A5C}"/>
              </a:ext>
            </a:extLst>
          </p:cNvPr>
          <p:cNvCxnSpPr>
            <a:stCxn id="16" idx="2"/>
            <a:endCxn id="17" idx="0"/>
          </p:cNvCxnSpPr>
          <p:nvPr/>
        </p:nvCxnSpPr>
        <p:spPr>
          <a:xfrm>
            <a:off x="2171048" y="3173561"/>
            <a:ext cx="0" cy="3007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肘形连接符 24">
            <a:extLst>
              <a:ext uri="{FF2B5EF4-FFF2-40B4-BE49-F238E27FC236}">
                <a16:creationId xmlns:a16="http://schemas.microsoft.com/office/drawing/2014/main" id="{6E18D68D-C0A2-7E45-B843-4193F7ABB348}"/>
              </a:ext>
            </a:extLst>
          </p:cNvPr>
          <p:cNvCxnSpPr>
            <a:stCxn id="17" idx="2"/>
            <a:endCxn id="21" idx="1"/>
          </p:cNvCxnSpPr>
          <p:nvPr/>
        </p:nvCxnSpPr>
        <p:spPr>
          <a:xfrm rot="16200000" flipH="1">
            <a:off x="2995589" y="4281807"/>
            <a:ext cx="422067" cy="2071148"/>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7" name="直线箭头连接符 26">
            <a:extLst>
              <a:ext uri="{FF2B5EF4-FFF2-40B4-BE49-F238E27FC236}">
                <a16:creationId xmlns:a16="http://schemas.microsoft.com/office/drawing/2014/main" id="{9BA56213-FC79-8644-A9A4-4F0C9972F3D8}"/>
              </a:ext>
            </a:extLst>
          </p:cNvPr>
          <p:cNvCxnSpPr>
            <a:stCxn id="21" idx="0"/>
            <a:endCxn id="18" idx="2"/>
          </p:cNvCxnSpPr>
          <p:nvPr/>
        </p:nvCxnSpPr>
        <p:spPr>
          <a:xfrm flipV="1">
            <a:off x="5533158" y="4397924"/>
            <a:ext cx="0" cy="3144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内容占位符 2">
            <a:extLst>
              <a:ext uri="{FF2B5EF4-FFF2-40B4-BE49-F238E27FC236}">
                <a16:creationId xmlns:a16="http://schemas.microsoft.com/office/drawing/2014/main" id="{33E75D5F-A282-4643-B145-7BE8A3BAD04A}"/>
              </a:ext>
            </a:extLst>
          </p:cNvPr>
          <p:cNvSpPr txBox="1">
            <a:spLocks/>
          </p:cNvSpPr>
          <p:nvPr/>
        </p:nvSpPr>
        <p:spPr>
          <a:xfrm>
            <a:off x="826625" y="1620729"/>
            <a:ext cx="1021342" cy="5667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kumimoji="1" lang="en-US" altLang="zh-CN" sz="1800" b="1" dirty="0"/>
              <a:t>Input</a:t>
            </a:r>
          </a:p>
        </p:txBody>
      </p:sp>
      <p:sp>
        <p:nvSpPr>
          <p:cNvPr id="32" name="内容占位符 2">
            <a:extLst>
              <a:ext uri="{FF2B5EF4-FFF2-40B4-BE49-F238E27FC236}">
                <a16:creationId xmlns:a16="http://schemas.microsoft.com/office/drawing/2014/main" id="{A6569ED2-27A4-174A-9B37-4746F1FB62F0}"/>
              </a:ext>
            </a:extLst>
          </p:cNvPr>
          <p:cNvSpPr txBox="1">
            <a:spLocks/>
          </p:cNvSpPr>
          <p:nvPr/>
        </p:nvSpPr>
        <p:spPr>
          <a:xfrm>
            <a:off x="5800667" y="1620729"/>
            <a:ext cx="1021342" cy="5667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kumimoji="1" lang="en-US" altLang="zh-CN" sz="1800" b="1" dirty="0"/>
              <a:t>Output</a:t>
            </a:r>
          </a:p>
        </p:txBody>
      </p:sp>
      <p:sp>
        <p:nvSpPr>
          <p:cNvPr id="33" name="矩形 32">
            <a:extLst>
              <a:ext uri="{FF2B5EF4-FFF2-40B4-BE49-F238E27FC236}">
                <a16:creationId xmlns:a16="http://schemas.microsoft.com/office/drawing/2014/main" id="{72884052-CC9E-8647-9CA0-BB22C267AB9C}"/>
              </a:ext>
            </a:extLst>
          </p:cNvPr>
          <p:cNvSpPr/>
          <p:nvPr/>
        </p:nvSpPr>
        <p:spPr>
          <a:xfrm>
            <a:off x="7504282" y="1552416"/>
            <a:ext cx="1655442" cy="36512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Temp Detect</a:t>
            </a:r>
            <a:endParaRPr kumimoji="1" lang="zh-CN" altLang="en-US" b="1" dirty="0">
              <a:solidFill>
                <a:schemeClr val="tx1"/>
              </a:solidFill>
            </a:endParaRPr>
          </a:p>
        </p:txBody>
      </p:sp>
      <p:sp>
        <p:nvSpPr>
          <p:cNvPr id="35" name="矩形 34">
            <a:extLst>
              <a:ext uri="{FF2B5EF4-FFF2-40B4-BE49-F238E27FC236}">
                <a16:creationId xmlns:a16="http://schemas.microsoft.com/office/drawing/2014/main" id="{1865446A-647B-0E4D-B6A5-0B3BA159FC04}"/>
              </a:ext>
            </a:extLst>
          </p:cNvPr>
          <p:cNvSpPr/>
          <p:nvPr/>
        </p:nvSpPr>
        <p:spPr>
          <a:xfrm>
            <a:off x="7504282" y="2196752"/>
            <a:ext cx="1655442" cy="36512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ESP32</a:t>
            </a:r>
            <a:endParaRPr kumimoji="1" lang="zh-CN" altLang="en-US" b="1" dirty="0">
              <a:solidFill>
                <a:schemeClr val="tx1"/>
              </a:solidFill>
            </a:endParaRPr>
          </a:p>
        </p:txBody>
      </p:sp>
      <p:sp>
        <p:nvSpPr>
          <p:cNvPr id="36" name="矩形 35">
            <a:extLst>
              <a:ext uri="{FF2B5EF4-FFF2-40B4-BE49-F238E27FC236}">
                <a16:creationId xmlns:a16="http://schemas.microsoft.com/office/drawing/2014/main" id="{D1341B76-F873-F34B-BDB0-4D61564EEA84}"/>
              </a:ext>
            </a:extLst>
          </p:cNvPr>
          <p:cNvSpPr/>
          <p:nvPr/>
        </p:nvSpPr>
        <p:spPr>
          <a:xfrm>
            <a:off x="7504282" y="3093871"/>
            <a:ext cx="1655442" cy="36512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ESP32</a:t>
            </a:r>
            <a:endParaRPr kumimoji="1" lang="zh-CN" altLang="en-US" b="1" dirty="0">
              <a:solidFill>
                <a:schemeClr val="tx1"/>
              </a:solidFill>
            </a:endParaRPr>
          </a:p>
        </p:txBody>
      </p:sp>
      <p:sp>
        <p:nvSpPr>
          <p:cNvPr id="37" name="矩形 36">
            <a:extLst>
              <a:ext uri="{FF2B5EF4-FFF2-40B4-BE49-F238E27FC236}">
                <a16:creationId xmlns:a16="http://schemas.microsoft.com/office/drawing/2014/main" id="{4D867849-D128-CE48-9101-0CC3767269D6}"/>
              </a:ext>
            </a:extLst>
          </p:cNvPr>
          <p:cNvSpPr/>
          <p:nvPr/>
        </p:nvSpPr>
        <p:spPr>
          <a:xfrm>
            <a:off x="7504282" y="4358209"/>
            <a:ext cx="1655442" cy="36512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Button</a:t>
            </a:r>
            <a:endParaRPr kumimoji="1" lang="zh-CN" altLang="en-US" b="1" dirty="0">
              <a:solidFill>
                <a:schemeClr val="tx1"/>
              </a:solidFill>
            </a:endParaRPr>
          </a:p>
        </p:txBody>
      </p:sp>
      <p:sp>
        <p:nvSpPr>
          <p:cNvPr id="38" name="矩形 37">
            <a:extLst>
              <a:ext uri="{FF2B5EF4-FFF2-40B4-BE49-F238E27FC236}">
                <a16:creationId xmlns:a16="http://schemas.microsoft.com/office/drawing/2014/main" id="{C13BAAFD-EC10-8C41-9C42-DF1932F84804}"/>
              </a:ext>
            </a:extLst>
          </p:cNvPr>
          <p:cNvSpPr/>
          <p:nvPr/>
        </p:nvSpPr>
        <p:spPr>
          <a:xfrm>
            <a:off x="7504282" y="5317381"/>
            <a:ext cx="3868558" cy="103084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If rare: RGB LED-red</a:t>
            </a:r>
          </a:p>
          <a:p>
            <a:pPr algn="ctr"/>
            <a:r>
              <a:rPr kumimoji="1" lang="en-US" altLang="zh-CN" b="1" dirty="0">
                <a:solidFill>
                  <a:schemeClr val="tx1"/>
                </a:solidFill>
              </a:rPr>
              <a:t>If medium: RGB LED-Orange</a:t>
            </a:r>
          </a:p>
          <a:p>
            <a:pPr algn="ctr"/>
            <a:r>
              <a:rPr kumimoji="1" lang="en-US" altLang="zh-CN" b="1" dirty="0">
                <a:solidFill>
                  <a:schemeClr val="tx1"/>
                </a:solidFill>
              </a:rPr>
              <a:t>If well: REB LED-yellow</a:t>
            </a:r>
            <a:endParaRPr kumimoji="1" lang="zh-CN" altLang="en-US" b="1" dirty="0">
              <a:solidFill>
                <a:schemeClr val="tx1"/>
              </a:solidFill>
            </a:endParaRPr>
          </a:p>
        </p:txBody>
      </p:sp>
      <p:sp>
        <p:nvSpPr>
          <p:cNvPr id="39" name="矩形 38">
            <a:extLst>
              <a:ext uri="{FF2B5EF4-FFF2-40B4-BE49-F238E27FC236}">
                <a16:creationId xmlns:a16="http://schemas.microsoft.com/office/drawing/2014/main" id="{DAF55275-C652-4946-BFDC-1FF10F757185}"/>
              </a:ext>
            </a:extLst>
          </p:cNvPr>
          <p:cNvSpPr/>
          <p:nvPr/>
        </p:nvSpPr>
        <p:spPr>
          <a:xfrm>
            <a:off x="7504282" y="3726040"/>
            <a:ext cx="1655442" cy="365125"/>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rPr>
              <a:t>Needle</a:t>
            </a:r>
            <a:endParaRPr kumimoji="1" lang="zh-CN" altLang="en-US" b="1" dirty="0">
              <a:solidFill>
                <a:schemeClr val="tx1"/>
              </a:solidFill>
            </a:endParaRPr>
          </a:p>
        </p:txBody>
      </p:sp>
      <p:cxnSp>
        <p:nvCxnSpPr>
          <p:cNvPr id="41" name="直线箭头连接符 40">
            <a:extLst>
              <a:ext uri="{FF2B5EF4-FFF2-40B4-BE49-F238E27FC236}">
                <a16:creationId xmlns:a16="http://schemas.microsoft.com/office/drawing/2014/main" id="{8C59BD68-B5AB-344E-B743-5385088FB96B}"/>
              </a:ext>
            </a:extLst>
          </p:cNvPr>
          <p:cNvCxnSpPr>
            <a:stCxn id="33" idx="2"/>
            <a:endCxn id="35" idx="0"/>
          </p:cNvCxnSpPr>
          <p:nvPr/>
        </p:nvCxnSpPr>
        <p:spPr>
          <a:xfrm>
            <a:off x="8332003" y="1917541"/>
            <a:ext cx="0" cy="2792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直线箭头连接符 41">
            <a:extLst>
              <a:ext uri="{FF2B5EF4-FFF2-40B4-BE49-F238E27FC236}">
                <a16:creationId xmlns:a16="http://schemas.microsoft.com/office/drawing/2014/main" id="{129C6DE5-C53E-B349-AC31-93B55ADB9703}"/>
              </a:ext>
            </a:extLst>
          </p:cNvPr>
          <p:cNvCxnSpPr>
            <a:cxnSpLocks/>
            <a:stCxn id="35" idx="2"/>
            <a:endCxn id="36" idx="0"/>
          </p:cNvCxnSpPr>
          <p:nvPr/>
        </p:nvCxnSpPr>
        <p:spPr>
          <a:xfrm>
            <a:off x="8332003" y="2561877"/>
            <a:ext cx="0" cy="5319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5" name="直线箭头连接符 44">
            <a:extLst>
              <a:ext uri="{FF2B5EF4-FFF2-40B4-BE49-F238E27FC236}">
                <a16:creationId xmlns:a16="http://schemas.microsoft.com/office/drawing/2014/main" id="{B7B8ACF9-7B1C-0646-9F35-C12DE7C0EDD5}"/>
              </a:ext>
            </a:extLst>
          </p:cNvPr>
          <p:cNvCxnSpPr>
            <a:cxnSpLocks/>
            <a:stCxn id="36" idx="2"/>
            <a:endCxn id="39" idx="0"/>
          </p:cNvCxnSpPr>
          <p:nvPr/>
        </p:nvCxnSpPr>
        <p:spPr>
          <a:xfrm>
            <a:off x="8332003" y="3458996"/>
            <a:ext cx="0" cy="267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直线箭头连接符 47">
            <a:extLst>
              <a:ext uri="{FF2B5EF4-FFF2-40B4-BE49-F238E27FC236}">
                <a16:creationId xmlns:a16="http://schemas.microsoft.com/office/drawing/2014/main" id="{E440A95C-CCA9-E144-BFBB-97D430E789B1}"/>
              </a:ext>
            </a:extLst>
          </p:cNvPr>
          <p:cNvCxnSpPr>
            <a:cxnSpLocks/>
            <a:stCxn id="39" idx="2"/>
            <a:endCxn id="37" idx="0"/>
          </p:cNvCxnSpPr>
          <p:nvPr/>
        </p:nvCxnSpPr>
        <p:spPr>
          <a:xfrm>
            <a:off x="8332003" y="4091165"/>
            <a:ext cx="0" cy="267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直线箭头连接符 51">
            <a:extLst>
              <a:ext uri="{FF2B5EF4-FFF2-40B4-BE49-F238E27FC236}">
                <a16:creationId xmlns:a16="http://schemas.microsoft.com/office/drawing/2014/main" id="{B1CBCB31-A897-F04D-AAEC-504CAC368D91}"/>
              </a:ext>
            </a:extLst>
          </p:cNvPr>
          <p:cNvCxnSpPr>
            <a:cxnSpLocks/>
            <a:stCxn id="37" idx="2"/>
          </p:cNvCxnSpPr>
          <p:nvPr/>
        </p:nvCxnSpPr>
        <p:spPr>
          <a:xfrm>
            <a:off x="8332003" y="4723334"/>
            <a:ext cx="0" cy="5940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内容占位符 2">
            <a:extLst>
              <a:ext uri="{FF2B5EF4-FFF2-40B4-BE49-F238E27FC236}">
                <a16:creationId xmlns:a16="http://schemas.microsoft.com/office/drawing/2014/main" id="{1488DCE7-41A7-CF4A-A88F-EDB2A2B8491E}"/>
              </a:ext>
            </a:extLst>
          </p:cNvPr>
          <p:cNvSpPr txBox="1">
            <a:spLocks/>
          </p:cNvSpPr>
          <p:nvPr/>
        </p:nvSpPr>
        <p:spPr>
          <a:xfrm>
            <a:off x="8510576" y="2677392"/>
            <a:ext cx="2862263" cy="6998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 altLang="zh-CN" sz="1600" b="1" dirty="0"/>
              <a:t>WI</a:t>
            </a:r>
            <a:r>
              <a:rPr kumimoji="1" lang="en-US" altLang="zh-CN" sz="1600" b="1" dirty="0"/>
              <a:t>-</a:t>
            </a:r>
            <a:r>
              <a:rPr kumimoji="1" lang="en" altLang="zh-CN" sz="1600" b="1" dirty="0"/>
              <a:t>FI</a:t>
            </a:r>
            <a:r>
              <a:rPr kumimoji="1" lang="zh-CN" altLang="en-US" sz="1600" b="1" dirty="0"/>
              <a:t> </a:t>
            </a:r>
            <a:r>
              <a:rPr kumimoji="1" lang="en-US" altLang="zh-CN" sz="1600" b="1" dirty="0"/>
              <a:t>&amp;</a:t>
            </a:r>
            <a:r>
              <a:rPr kumimoji="1" lang="zh-CN" altLang="en-US" sz="1600" b="1" dirty="0"/>
              <a:t> </a:t>
            </a:r>
            <a:r>
              <a:rPr kumimoji="1" lang="en-US" altLang="zh-CN" sz="1600" b="1" dirty="0"/>
              <a:t>Signal</a:t>
            </a:r>
            <a:r>
              <a:rPr kumimoji="1" lang="zh-CN" altLang="en-US" sz="1600" b="1" dirty="0"/>
              <a:t> </a:t>
            </a:r>
            <a:r>
              <a:rPr kumimoji="1" lang="en-US" altLang="zh-CN" sz="1600" b="1" dirty="0"/>
              <a:t>Processing</a:t>
            </a:r>
            <a:endParaRPr kumimoji="1" lang="en" altLang="zh-CN" sz="1600" b="1" dirty="0"/>
          </a:p>
        </p:txBody>
      </p:sp>
      <p:sp>
        <p:nvSpPr>
          <p:cNvPr id="59" name="内容占位符 2">
            <a:extLst>
              <a:ext uri="{FF2B5EF4-FFF2-40B4-BE49-F238E27FC236}">
                <a16:creationId xmlns:a16="http://schemas.microsoft.com/office/drawing/2014/main" id="{39AB783A-186A-2A4F-B37E-73B84C8BDAD1}"/>
              </a:ext>
            </a:extLst>
          </p:cNvPr>
          <p:cNvSpPr txBox="1">
            <a:spLocks/>
          </p:cNvSpPr>
          <p:nvPr/>
        </p:nvSpPr>
        <p:spPr>
          <a:xfrm>
            <a:off x="8448381" y="4873493"/>
            <a:ext cx="797068" cy="3499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US" altLang="zh-CN" sz="1600" b="1" dirty="0"/>
              <a:t>If On</a:t>
            </a:r>
            <a:endParaRPr kumimoji="1" lang="en" altLang="zh-CN" sz="1600" b="1" dirty="0"/>
          </a:p>
        </p:txBody>
      </p:sp>
      <p:sp>
        <p:nvSpPr>
          <p:cNvPr id="60" name="内容占位符 2">
            <a:extLst>
              <a:ext uri="{FF2B5EF4-FFF2-40B4-BE49-F238E27FC236}">
                <a16:creationId xmlns:a16="http://schemas.microsoft.com/office/drawing/2014/main" id="{1F7BEFB5-F2A8-B440-A35C-1E22C562193E}"/>
              </a:ext>
            </a:extLst>
          </p:cNvPr>
          <p:cNvSpPr txBox="1">
            <a:spLocks/>
          </p:cNvSpPr>
          <p:nvPr/>
        </p:nvSpPr>
        <p:spPr>
          <a:xfrm>
            <a:off x="10116526" y="4049721"/>
            <a:ext cx="797068" cy="3499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kumimoji="1" lang="en-US" altLang="zh-CN" sz="1600" b="1" dirty="0"/>
              <a:t>If Off</a:t>
            </a:r>
            <a:endParaRPr kumimoji="1" lang="en" altLang="zh-CN" sz="1600" b="1" dirty="0"/>
          </a:p>
        </p:txBody>
      </p:sp>
      <p:cxnSp>
        <p:nvCxnSpPr>
          <p:cNvPr id="62" name="肘形连接符 61">
            <a:extLst>
              <a:ext uri="{FF2B5EF4-FFF2-40B4-BE49-F238E27FC236}">
                <a16:creationId xmlns:a16="http://schemas.microsoft.com/office/drawing/2014/main" id="{E89ED337-CD01-C94D-80E0-3AD76815C3AD}"/>
              </a:ext>
            </a:extLst>
          </p:cNvPr>
          <p:cNvCxnSpPr>
            <a:stCxn id="37" idx="3"/>
            <a:endCxn id="39" idx="3"/>
          </p:cNvCxnSpPr>
          <p:nvPr/>
        </p:nvCxnSpPr>
        <p:spPr>
          <a:xfrm flipV="1">
            <a:off x="9159724" y="3908603"/>
            <a:ext cx="12700" cy="632169"/>
          </a:xfrm>
          <a:prstGeom prst="bentConnector3">
            <a:avLst>
              <a:gd name="adj1" fmla="val 6412504"/>
            </a:avLst>
          </a:prstGeom>
          <a:ln>
            <a:tailEnd type="triangle"/>
          </a:ln>
        </p:spPr>
        <p:style>
          <a:lnRef idx="1">
            <a:schemeClr val="dk1"/>
          </a:lnRef>
          <a:fillRef idx="0">
            <a:schemeClr val="dk1"/>
          </a:fillRef>
          <a:effectRef idx="0">
            <a:schemeClr val="dk1"/>
          </a:effectRef>
          <a:fontRef idx="minor">
            <a:schemeClr val="tx1"/>
          </a:fontRef>
        </p:style>
      </p:cxnSp>
      <p:sp>
        <p:nvSpPr>
          <p:cNvPr id="64" name="灯片编号占位符 5">
            <a:extLst>
              <a:ext uri="{FF2B5EF4-FFF2-40B4-BE49-F238E27FC236}">
                <a16:creationId xmlns:a16="http://schemas.microsoft.com/office/drawing/2014/main" id="{5F367727-7D1F-3B47-BFB0-BDE10C466FFC}"/>
              </a:ext>
            </a:extLst>
          </p:cNvPr>
          <p:cNvSpPr>
            <a:spLocks noGrp="1"/>
          </p:cNvSpPr>
          <p:nvPr>
            <p:ph type="sldNum" sz="quarter" idx="12"/>
          </p:nvPr>
        </p:nvSpPr>
        <p:spPr>
          <a:xfrm>
            <a:off x="8610600" y="6356350"/>
            <a:ext cx="2743200" cy="365125"/>
          </a:xfrm>
        </p:spPr>
        <p:txBody>
          <a:bodyPr/>
          <a:lstStyle/>
          <a:p>
            <a:fld id="{0268A3CB-661E-F848-8469-D60F842CE5FA}" type="slidenum">
              <a:rPr kumimoji="1" lang="zh-CN" altLang="en-US" smtClean="0"/>
              <a:t>4</a:t>
            </a:fld>
            <a:endParaRPr kumimoji="1" lang="zh-CN" altLang="en-US"/>
          </a:p>
        </p:txBody>
      </p:sp>
    </p:spTree>
    <p:extLst>
      <p:ext uri="{BB962C8B-B14F-4D97-AF65-F5344CB8AC3E}">
        <p14:creationId xmlns:p14="http://schemas.microsoft.com/office/powerpoint/2010/main" val="332879000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2758</TotalTime>
  <Words>427</Words>
  <Application>Microsoft Macintosh PowerPoint</Application>
  <PresentationFormat>宽屏</PresentationFormat>
  <Paragraphs>58</Paragraphs>
  <Slides>4</Slides>
  <Notes>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vt:i4>
      </vt:variant>
    </vt:vector>
  </HeadingPairs>
  <TitlesOfParts>
    <vt:vector size="9" baseType="lpstr">
      <vt:lpstr>等线</vt:lpstr>
      <vt:lpstr>等线 Light</vt:lpstr>
      <vt:lpstr>Lato Extended</vt:lpstr>
      <vt:lpstr>Arial</vt:lpstr>
      <vt:lpstr>Office 主题​​</vt:lpstr>
      <vt:lpstr>PowerPoint 演示文稿</vt:lpstr>
      <vt:lpstr>Sensing Device</vt:lpstr>
      <vt:lpstr>Display Device</vt:lpstr>
      <vt:lpstr>Communication &amp; Work Flow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Steak doneness measuring device</dc:title>
  <dc:creator>wang Ruiqing</dc:creator>
  <cp:lastModifiedBy>wang Ruiqing</cp:lastModifiedBy>
  <cp:revision>25</cp:revision>
  <dcterms:created xsi:type="dcterms:W3CDTF">2024-01-17T05:44:59Z</dcterms:created>
  <dcterms:modified xsi:type="dcterms:W3CDTF">2024-02-22T07:27:12Z</dcterms:modified>
</cp:coreProperties>
</file>

<file path=docProps/thumbnail.jpeg>
</file>